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2"/>
  </p:notesMasterIdLst>
  <p:sldIdLst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2F6BB-ED54-45F6-A00C-17F13B116EA9}" type="datetimeFigureOut">
              <a:rPr lang="en-US" smtClean="0"/>
              <a:t>3/6/2022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0BB57-1351-4D84-A762-FB996B90F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07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A7BD64-BB82-48B7-A2F8-8A9962A842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45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A7BD64-BB82-48B7-A2F8-8A9962A842F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41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7BD64-BB82-48B7-A2F8-8A9962A842F5}" type="slidenum">
              <a:rPr lang="en-US" smtClean="0">
                <a:solidFill>
                  <a:prstClr val="black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45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7A7BD64-BB82-48B7-A2F8-8A9962A842F5}" type="slidenum">
              <a:rPr lang="en-US" smtClean="0">
                <a:solidFill>
                  <a:prstClr val="black"/>
                </a:solidFill>
                <a:cs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94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23A3C-2780-4596-8F12-6EFEDF3FF0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AF71CA-DA02-46D7-AA3C-CD3EF2D7BC2C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546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69CAE-C8D7-425A-A6E6-DB24E03721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EB36E7-7C38-402A-99D2-DDB7166B49C4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4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F822A-2ED7-466D-9139-25C6ACA99D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13F80-0E44-4FF1-B95D-D69ED660B905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48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723A3C-2780-4596-8F12-6EFEDF3FF0D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AF71CA-DA02-46D7-AA3C-CD3EF2D7BC2C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39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FD8C4-0D39-44CE-88FC-77E5AC773C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D749F5-AF5F-4684-AD7E-2A5849F1086F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55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7C382-5F53-4B58-A960-165B435B72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B412D-D94A-415C-BD19-2F46D207E2D7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89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B0ED17-8936-4BAA-B3D9-05B85D95F8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BA2E7-E86F-469F-BB68-1C8BBBA45344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73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53507-CDF4-41DD-9229-9F86DECA76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D82959-4D00-4E9C-A071-7BADB9388A93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5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2671C-F3A9-4E15-B30F-440BA64C6C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CD0C2-7F62-4A62-ABCC-CAAF96F95882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4882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0EE46-1460-43D2-92F5-9828C60A65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CE6F2-27D6-4DFE-9189-7BA9FD6D5165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14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DE383E-CF2B-4FFA-84F0-5ABDEA7F7D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FD21CF-A3F7-4B4E-9103-151419C07D84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17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AFD8C4-0D39-44CE-88FC-77E5AC773C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D749F5-AF5F-4684-AD7E-2A5849F1086F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214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3153-8066-4FB6-A558-77986B732F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0B665-EA83-4823-A100-328E33D3C22C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9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869CAE-C8D7-425A-A6E6-DB24E03721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EB36E7-7C38-402A-99D2-DDB7166B49C4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38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EF822A-2ED7-466D-9139-25C6ACA99D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013F80-0E44-4FF1-B95D-D69ED660B905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3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47C382-5F53-4B58-A960-165B435B728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1B412D-D94A-415C-BD19-2F46D207E2D7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B0ED17-8936-4BAA-B3D9-05B85D95F8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3BA2E7-E86F-469F-BB68-1C8BBBA45344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53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A53507-CDF4-41DD-9229-9F86DECA76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D82959-4D00-4E9C-A071-7BADB9388A93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32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2671C-F3A9-4E15-B30F-440BA64C6C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FCD0C2-7F62-4A62-ABCC-CAAF96F95882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1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0EE46-1460-43D2-92F5-9828C60A652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1CE6F2-27D6-4DFE-9189-7BA9FD6D5165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9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DE383E-CF2B-4FFA-84F0-5ABDEA7F7DB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FD21CF-A3F7-4B4E-9103-151419C07D84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0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BA3153-8066-4FB6-A558-77986B732F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0B665-EA83-4823-A100-328E33D3C22C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6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1423EB-B462-4A6F-98D7-9B850A84F8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3774C-5CA1-40D9-891E-13D12902FE1B}" type="slidenum">
              <a:rPr lang="en-US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46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1423EB-B462-4A6F-98D7-9B850A84F84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3774C-5CA1-40D9-891E-13D12902FE1B}" type="slidenum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5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733348" y="1364497"/>
            <a:ext cx="8688243" cy="1150103"/>
          </a:xfr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1: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ong chia đều </a:t>
            </a:r>
            <a:r>
              <a:rPr lang="en-US" alt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6can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Hỏi     mỗi can đó có mấy lít mật ong?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38339" y="2514600"/>
            <a:ext cx="1790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</p:txBody>
      </p: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5954425" y="2559053"/>
            <a:ext cx="3288834" cy="1585913"/>
            <a:chOff x="132566" y="2203966"/>
            <a:chExt cx="2789731" cy="2123847"/>
          </a:xfrm>
        </p:grpSpPr>
        <p:pic>
          <p:nvPicPr>
            <p:cNvPr id="10252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421" y="2213050"/>
              <a:ext cx="8405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3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775" y="2203966"/>
              <a:ext cx="8405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4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775" y="3337213"/>
              <a:ext cx="8405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5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66" y="3312966"/>
              <a:ext cx="8405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1747" y="3326821"/>
              <a:ext cx="8405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7" name="Picture 4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1747" y="2221921"/>
              <a:ext cx="840550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5" name="TextBox 17"/>
          <p:cNvSpPr txBox="1">
            <a:spLocks noChangeArrowheads="1"/>
          </p:cNvSpPr>
          <p:nvPr/>
        </p:nvSpPr>
        <p:spPr bwMode="auto">
          <a:xfrm>
            <a:off x="7289800" y="3059116"/>
            <a:ext cx="1600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80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2" name="Right Brace 21"/>
          <p:cNvSpPr/>
          <p:nvPr/>
        </p:nvSpPr>
        <p:spPr>
          <a:xfrm>
            <a:off x="9274178" y="2592388"/>
            <a:ext cx="485775" cy="1554162"/>
          </a:xfrm>
          <a:prstGeom prst="rightBrace">
            <a:avLst>
              <a:gd name="adj1" fmla="val 1957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839325" y="3017840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36l</a:t>
            </a:r>
            <a:endParaRPr lang="en-US" altLang="en-US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876428" y="3136901"/>
            <a:ext cx="275068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b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altLang="en-US" b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b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36lít</a:t>
            </a: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can: … lít?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162551" y="4322763"/>
            <a:ext cx="24399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0250" name="Title 1"/>
          <p:cNvSpPr txBox="1">
            <a:spLocks/>
          </p:cNvSpPr>
          <p:nvPr/>
        </p:nvSpPr>
        <p:spPr bwMode="auto">
          <a:xfrm>
            <a:off x="1938340" y="1100"/>
            <a:ext cx="9330674" cy="73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9-3-2022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u="sng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149601" y="4929190"/>
            <a:ext cx="657383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lít mật ong trong mỗi can là: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		</a:t>
            </a:r>
            <a:r>
              <a:rPr lang="en-US" altLang="en-US" sz="36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6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ong.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81068" y="1935050"/>
            <a:ext cx="17911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583545" y="1935050"/>
            <a:ext cx="85133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729039" y="2376152"/>
            <a:ext cx="24583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76428" y="2357113"/>
            <a:ext cx="1233488" cy="93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386786" y="734781"/>
            <a:ext cx="72907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(tr. 128) 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 Brace 2"/>
          <p:cNvSpPr/>
          <p:nvPr/>
        </p:nvSpPr>
        <p:spPr>
          <a:xfrm rot="16200000">
            <a:off x="8650115" y="3799609"/>
            <a:ext cx="278707" cy="96942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 txBox="1">
            <a:spLocks/>
          </p:cNvSpPr>
          <p:nvPr/>
        </p:nvSpPr>
        <p:spPr bwMode="auto">
          <a:xfrm>
            <a:off x="8273838" y="4353906"/>
            <a:ext cx="1161040" cy="660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l</a:t>
            </a:r>
            <a:endParaRPr lang="en-US" alt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7474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5" grpId="0"/>
      <p:bldP spid="22" grpId="0" animBg="1"/>
      <p:bldP spid="23" grpId="0"/>
      <p:bldP spid="24" grpId="0"/>
      <p:bldP spid="26" grpId="0"/>
      <p:bldP spid="2" grpId="0"/>
      <p:bldP spid="3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362202" y="609602"/>
            <a:ext cx="7891463" cy="124649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30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3000" b="1" u="sng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000" b="1" u="sng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u="sng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en-US" sz="3000" b="1" i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ong chia đều </a:t>
            </a:r>
            <a:r>
              <a:rPr lang="en-US" altLang="en-US" sz="30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en-US" sz="30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 2 can có mấy lít mật ong?</a:t>
            </a: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958975" y="23622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9263" y="3184525"/>
            <a:ext cx="2436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can: 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36lít</a:t>
            </a: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6477000" y="2317751"/>
            <a:ext cx="15183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7200" y="2590800"/>
            <a:ext cx="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1719265" y="3803652"/>
            <a:ext cx="25479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can: … lít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1" y="616236"/>
            <a:ext cx="2320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en-US" altLang="en-US" sz="30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ong</a:t>
            </a:r>
            <a:endParaRPr lang="en-US" sz="3000" dirty="0">
              <a:solidFill>
                <a:srgbClr val="FF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76865" y="1295400"/>
            <a:ext cx="2320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can</a:t>
            </a:r>
            <a:endParaRPr lang="en-US" sz="3000" dirty="0">
              <a:solidFill>
                <a:srgbClr val="FF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43415" y="1295401"/>
            <a:ext cx="31765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 lít</a:t>
            </a:r>
            <a:r>
              <a:rPr lang="en-US" altLang="en-US" sz="3000" b="1" i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ong</a:t>
            </a:r>
            <a:endParaRPr lang="en-US" sz="3000" dirty="0">
              <a:solidFill>
                <a:srgbClr val="FF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22218" y="622774"/>
            <a:ext cx="2320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en-US" sz="30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endParaRPr lang="en-US" sz="3000" dirty="0">
              <a:solidFill>
                <a:srgbClr val="FF33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783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272" grpId="0"/>
      <p:bldP spid="10" grpId="0"/>
      <p:bldP spid="21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 txBox="1">
            <a:spLocks/>
          </p:cNvSpPr>
          <p:nvPr/>
        </p:nvSpPr>
        <p:spPr bwMode="auto">
          <a:xfrm>
            <a:off x="1905000" y="30163"/>
            <a:ext cx="8763000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toán liên quan đến rút về đơn vị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0" y="5105400"/>
            <a:ext cx="8534400" cy="1371600"/>
          </a:xfrm>
          <a:prstGeom prst="round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Tìm số lít mật ong trong 1 can là bước rút về đơn vị, tức là tìm </a:t>
            </a:r>
            <a:r>
              <a:rPr lang="en-US" sz="30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 trị 1 phần</a:t>
            </a:r>
            <a:r>
              <a:rPr lang="en-US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 các phần bằng nhau.</a:t>
            </a:r>
          </a:p>
        </p:txBody>
      </p: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5446715" y="1270000"/>
            <a:ext cx="1679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sp>
        <p:nvSpPr>
          <p:cNvPr id="12293" name="TextBox 7"/>
          <p:cNvSpPr txBox="1">
            <a:spLocks noChangeArrowheads="1"/>
          </p:cNvSpPr>
          <p:nvPr/>
        </p:nvSpPr>
        <p:spPr bwMode="auto">
          <a:xfrm>
            <a:off x="3124200" y="2092327"/>
            <a:ext cx="6477000" cy="2708434"/>
          </a:xfrm>
          <a:prstGeom prst="rect">
            <a:avLst/>
          </a:prstGeom>
          <a:gradFill flip="none" rotWithShape="1">
            <a:gsLst>
              <a:gs pos="0">
                <a:srgbClr val="66FF99">
                  <a:tint val="66000"/>
                  <a:satMod val="160000"/>
                </a:srgbClr>
              </a:gs>
              <a:gs pos="50000">
                <a:srgbClr val="66FF99">
                  <a:tint val="44500"/>
                  <a:satMod val="160000"/>
                </a:srgbClr>
              </a:gs>
              <a:gs pos="100000">
                <a:srgbClr val="66FF99">
                  <a:tint val="23500"/>
                  <a:satMod val="160000"/>
                </a:srgbClr>
              </a:gs>
            </a:gsLst>
            <a:lin ang="16200000" scaled="1"/>
            <a:tileRect/>
          </a:gra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lít mật ong trong </a:t>
            </a:r>
            <a:r>
              <a:rPr lang="en-US" altLang="en-US" sz="3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can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lít mật ong trong </a:t>
            </a:r>
            <a:r>
              <a:rPr lang="en-US" altLang="en-US" sz="3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can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2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3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3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34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3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en-US" altLang="en-US" sz="3400" b="1" i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 ong</a:t>
            </a:r>
            <a:r>
              <a:rPr lang="en-US" altLang="en-US" sz="3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10345" y="2090327"/>
            <a:ext cx="62484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lít mật ong trong </a:t>
            </a:r>
            <a:r>
              <a:rPr lang="en-US" altLang="en-US" sz="34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can</a:t>
            </a:r>
            <a:r>
              <a:rPr lang="en-US" altLang="en-US" sz="34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34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altLang="en-US" sz="34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4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= 6 (</a:t>
            </a:r>
            <a:r>
              <a:rPr lang="en-US" altLang="en-US" sz="3400" b="1" i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34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17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29950" y="2695629"/>
            <a:ext cx="100934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600" b="1" i="1" u="sng" dirty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Bước 1:</a:t>
            </a:r>
            <a:r>
              <a:rPr lang="en-US" altLang="en-US" sz="3600" b="1" i="1" dirty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 giá trị </a:t>
            </a:r>
            <a:r>
              <a:rPr lang="en-US" altLang="en-US" sz="3600" b="1" u="sng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phần </a:t>
            </a:r>
            <a:r>
              <a:rPr lang="en-US" altLang="en-US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(thực hiện phép </a:t>
            </a:r>
            <a:r>
              <a:rPr lang="en-US" altLang="en-US" sz="36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altLang="en-US" sz="3600" b="1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600" dirty="0">
              <a:solidFill>
                <a:srgbClr val="9900CC"/>
              </a:solidFill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6825" y="3934693"/>
            <a:ext cx="1110484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3600" b="1" i="1" u="sng" dirty="0">
                <a:solidFill>
                  <a:srgbClr val="4BACC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Bước 2:</a:t>
            </a:r>
            <a:r>
              <a:rPr lang="en-US" altLang="en-US" sz="36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Tìm giá trị </a:t>
            </a:r>
            <a:r>
              <a:rPr lang="en-US" altLang="en-US" sz="3600" b="1" u="sng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nhiều phần </a:t>
            </a:r>
            <a:r>
              <a:rPr lang="en-US" altLang="en-US" sz="3600" b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(thực hiện phép </a:t>
            </a:r>
            <a:r>
              <a:rPr lang="en-US" altLang="en-US" sz="3600" b="1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600" b="1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3600" b="1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3600" dirty="0">
              <a:solidFill>
                <a:srgbClr val="9900CC"/>
              </a:solidFill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16954" y="1371600"/>
            <a:ext cx="7665247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giải “ Bài toán liên quan đến rút về đơn vị”, ta thường tiến hành theo hai bước</a:t>
            </a:r>
            <a:r>
              <a:rPr lang="en-US" altLang="en-US" sz="3200" i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2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560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3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 giờ</a:t>
            </a:r>
          </a:p>
        </p:txBody>
      </p:sp>
      <p:sp>
        <p:nvSpPr>
          <p:cNvPr id="4" name="Oval 34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Oval 35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" name="Oval 38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Oval 40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Oval 41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" name="Oval 42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3" name="Oval 42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auto">
          <a:xfrm>
            <a:off x="2032000" y="1143000"/>
            <a:ext cx="934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túi đựng 20 kg đường. Hỏi 3 túi đựng bao nhiêu kg đường?</a:t>
            </a:r>
            <a:endParaRPr lang="en-US" sz="28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01"/>
          <p:cNvSpPr>
            <a:spLocks noChangeArrowheads="1"/>
          </p:cNvSpPr>
          <p:nvPr/>
        </p:nvSpPr>
        <p:spPr bwMode="auto">
          <a:xfrm>
            <a:off x="1186875" y="2892135"/>
            <a:ext cx="1016000" cy="609600"/>
          </a:xfrm>
          <a:prstGeom prst="flowChartConnector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6" name="AutoShape 102"/>
          <p:cNvSpPr>
            <a:spLocks noChangeArrowheads="1"/>
          </p:cNvSpPr>
          <p:nvPr/>
        </p:nvSpPr>
        <p:spPr bwMode="auto">
          <a:xfrm>
            <a:off x="1186875" y="5250875"/>
            <a:ext cx="1016000" cy="609600"/>
          </a:xfrm>
          <a:prstGeom prst="flowChartConnector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" name="AutoShape 103"/>
          <p:cNvSpPr>
            <a:spLocks noChangeArrowheads="1"/>
          </p:cNvSpPr>
          <p:nvPr/>
        </p:nvSpPr>
        <p:spPr bwMode="auto">
          <a:xfrm>
            <a:off x="1219200" y="4038600"/>
            <a:ext cx="1016000" cy="609600"/>
          </a:xfrm>
          <a:prstGeom prst="flowChartConnector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8" name="AutoShape 104"/>
          <p:cNvSpPr>
            <a:spLocks noChangeArrowheads="1"/>
          </p:cNvSpPr>
          <p:nvPr/>
        </p:nvSpPr>
        <p:spPr bwMode="auto">
          <a:xfrm>
            <a:off x="3449781" y="2777835"/>
            <a:ext cx="3061854" cy="838200"/>
          </a:xfrm>
          <a:prstGeom prst="flowChartTerminator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kg đường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106"/>
          <p:cNvSpPr>
            <a:spLocks noChangeArrowheads="1"/>
          </p:cNvSpPr>
          <p:nvPr/>
        </p:nvSpPr>
        <p:spPr bwMode="auto">
          <a:xfrm>
            <a:off x="3508081" y="5105400"/>
            <a:ext cx="2851149" cy="838200"/>
          </a:xfrm>
          <a:prstGeom prst="flowChartTerminator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g đường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107"/>
          <p:cNvSpPr>
            <a:spLocks noChangeArrowheads="1"/>
          </p:cNvSpPr>
          <p:nvPr/>
        </p:nvSpPr>
        <p:spPr bwMode="auto">
          <a:xfrm>
            <a:off x="3491346" y="3924300"/>
            <a:ext cx="2881745" cy="838200"/>
          </a:xfrm>
          <a:prstGeom prst="flowChartTerminator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kg đường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08"/>
          <p:cNvSpPr>
            <a:spLocks noChangeArrowheads="1"/>
          </p:cNvSpPr>
          <p:nvPr/>
        </p:nvSpPr>
        <p:spPr bwMode="auto">
          <a:xfrm>
            <a:off x="1219200" y="4038600"/>
            <a:ext cx="1016000" cy="6096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7343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84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72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33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Hết giờ</a:t>
            </a:r>
          </a:p>
        </p:txBody>
      </p:sp>
      <p:sp>
        <p:nvSpPr>
          <p:cNvPr id="4" name="Oval 34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Oval 35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Oval 37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" name="Oval 38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" name="Oval 39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Oval 40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1" name="Oval 41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2" name="Oval 42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3" name="Oval 42"/>
          <p:cNvSpPr>
            <a:spLocks noChangeArrowheads="1"/>
          </p:cNvSpPr>
          <p:nvPr/>
        </p:nvSpPr>
        <p:spPr bwMode="auto">
          <a:xfrm>
            <a:off x="281517" y="1143000"/>
            <a:ext cx="1648883" cy="914400"/>
          </a:xfrm>
          <a:prstGeom prst="ellipse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auto">
          <a:xfrm>
            <a:off x="2032000" y="1143000"/>
            <a:ext cx="934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đĩa có 21 quả xoài. Hỏi 5 đĩa có bao nhiêu quả xoài? </a:t>
            </a:r>
            <a:endParaRPr lang="en-US" sz="2800" b="1" i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101"/>
          <p:cNvSpPr>
            <a:spLocks noChangeArrowheads="1"/>
          </p:cNvSpPr>
          <p:nvPr/>
        </p:nvSpPr>
        <p:spPr bwMode="auto">
          <a:xfrm>
            <a:off x="1057468" y="4204851"/>
            <a:ext cx="1016000" cy="609600"/>
          </a:xfrm>
          <a:prstGeom prst="flowChartConnector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AutoShape 102"/>
          <p:cNvSpPr>
            <a:spLocks noChangeArrowheads="1"/>
          </p:cNvSpPr>
          <p:nvPr/>
        </p:nvSpPr>
        <p:spPr bwMode="auto">
          <a:xfrm>
            <a:off x="1089890" y="5403280"/>
            <a:ext cx="1016000" cy="609600"/>
          </a:xfrm>
          <a:prstGeom prst="flowChartConnector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7" name="AutoShape 103"/>
          <p:cNvSpPr>
            <a:spLocks noChangeArrowheads="1"/>
          </p:cNvSpPr>
          <p:nvPr/>
        </p:nvSpPr>
        <p:spPr bwMode="auto">
          <a:xfrm>
            <a:off x="1105958" y="2860963"/>
            <a:ext cx="1016000" cy="609600"/>
          </a:xfrm>
          <a:prstGeom prst="flowChartConnector">
            <a:avLst/>
          </a:prstGeom>
          <a:solidFill>
            <a:srgbClr val="FFFF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18" name="AutoShape 104"/>
          <p:cNvSpPr>
            <a:spLocks noChangeArrowheads="1"/>
          </p:cNvSpPr>
          <p:nvPr/>
        </p:nvSpPr>
        <p:spPr bwMode="auto">
          <a:xfrm>
            <a:off x="3301904" y="4031671"/>
            <a:ext cx="2461588" cy="838200"/>
          </a:xfrm>
          <a:prstGeom prst="flowChartTerminator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quả xoài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106"/>
          <p:cNvSpPr>
            <a:spLocks noChangeArrowheads="1"/>
          </p:cNvSpPr>
          <p:nvPr/>
        </p:nvSpPr>
        <p:spPr bwMode="auto">
          <a:xfrm>
            <a:off x="3411096" y="5257805"/>
            <a:ext cx="2338541" cy="838200"/>
          </a:xfrm>
          <a:prstGeom prst="flowChartTerminator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35 quả xoài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107"/>
          <p:cNvSpPr>
            <a:spLocks noChangeArrowheads="1"/>
          </p:cNvSpPr>
          <p:nvPr/>
        </p:nvSpPr>
        <p:spPr bwMode="auto">
          <a:xfrm>
            <a:off x="3378105" y="2746663"/>
            <a:ext cx="2371532" cy="838200"/>
          </a:xfrm>
          <a:prstGeom prst="flowChartTerminator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15 quả xoài</a:t>
            </a:r>
            <a:endParaRPr lang="en-US" sz="2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utoShape 108"/>
          <p:cNvSpPr>
            <a:spLocks noChangeArrowheads="1"/>
          </p:cNvSpPr>
          <p:nvPr/>
        </p:nvSpPr>
        <p:spPr bwMode="auto">
          <a:xfrm>
            <a:off x="1105958" y="2871353"/>
            <a:ext cx="1016000" cy="609600"/>
          </a:xfrm>
          <a:prstGeom prst="flowChartConnector">
            <a:avLst/>
          </a:prstGeom>
          <a:solidFill>
            <a:srgbClr val="FF0000"/>
          </a:solidFill>
          <a:ln w="12700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76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840"/>
                            </p:stCondLst>
                            <p:childTnLst>
                              <p:par>
                                <p:cTn id="3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4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93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05" presetID="1" presetClass="exit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08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11" presetID="1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7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5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09602"/>
            <a:ext cx="10253665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sz="4000" u="sng" dirty="0" err="1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Bài</a:t>
            </a:r>
            <a:r>
              <a:rPr lang="en-US" sz="4000" u="sng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u="sng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1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: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Có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24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viên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thuốc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chứa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đều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trong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4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vỉ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.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Hỏi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3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vỉ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thuốc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đó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có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bao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nhiêu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viên</a:t>
            </a:r>
            <a:r>
              <a:rPr lang="en-US" sz="4000" dirty="0">
                <a:solidFill>
                  <a:prstClr val="black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  <a:ea typeface="+mj-ea"/>
                <a:cs typeface="+mj-cs"/>
              </a:rPr>
              <a:t>thuốc</a:t>
            </a:r>
            <a:endParaRPr lang="en-US" altLang="en-US" sz="3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68057" y="23622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altLang="en-US" b="1" i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6676" y="3325539"/>
            <a:ext cx="39860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24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6477000" y="2317751"/>
            <a:ext cx="15183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i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i="1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b="1" i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267200" y="2590800"/>
            <a:ext cx="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186677" y="3929390"/>
            <a:ext cx="39860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2670" y="4837648"/>
            <a:ext cx="3445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x 3 = 18 (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0333" y="4150149"/>
            <a:ext cx="6349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5397" y="3530719"/>
            <a:ext cx="330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4 =6 (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30333" y="2895013"/>
            <a:ext cx="7199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vỉ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3743" y="5472291"/>
            <a:ext cx="5094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18 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thuốc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847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267" grpId="0"/>
      <p:bldP spid="6" grpId="0"/>
      <p:bldP spid="11269" grpId="0"/>
      <p:bldP spid="11272" grpId="0"/>
      <p:bldP spid="10" grpId="0"/>
      <p:bldP spid="21" grpId="0"/>
      <p:bldP spid="22" grpId="0"/>
      <p:bldP spid="23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09602"/>
            <a:ext cx="10253665" cy="1323439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r>
              <a:rPr lang="en-US" sz="4000" u="sng" dirty="0" err="1" smtClean="0">
                <a:solidFill>
                  <a:srgbClr val="FF0000"/>
                </a:solidFill>
                <a:latin typeface="Calibri"/>
              </a:rPr>
              <a:t>Bài</a:t>
            </a:r>
            <a:r>
              <a:rPr lang="en-US" sz="4000" u="sng" dirty="0" smtClean="0">
                <a:solidFill>
                  <a:srgbClr val="FF0000"/>
                </a:solidFill>
                <a:latin typeface="Calibri"/>
              </a:rPr>
              <a:t> 2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: </a:t>
            </a:r>
            <a:r>
              <a:rPr lang="en-US" sz="4000" dirty="0" err="1">
                <a:solidFill>
                  <a:prstClr val="black"/>
                </a:solidFill>
                <a:latin typeface="Calibri"/>
              </a:rPr>
              <a:t>Có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28 kg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gạo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đựng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đều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trong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7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bao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. </a:t>
            </a:r>
            <a:r>
              <a:rPr lang="en-US" sz="4000" dirty="0" err="1">
                <a:solidFill>
                  <a:prstClr val="black"/>
                </a:solidFill>
                <a:latin typeface="Calibri"/>
              </a:rPr>
              <a:t>Hỏi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5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bao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đócó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</a:rPr>
              <a:t>bao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Calibri"/>
              </a:rPr>
              <a:t>nhiêu</a:t>
            </a:r>
            <a:r>
              <a:rPr lang="en-US" sz="4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ki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-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lô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-gam </a:t>
            </a:r>
            <a:r>
              <a:rPr lang="en-US" sz="4000" dirty="0" err="1" smtClean="0">
                <a:solidFill>
                  <a:prstClr val="black"/>
                </a:solidFill>
                <a:latin typeface="Calibri"/>
              </a:rPr>
              <a:t>gạo</a:t>
            </a:r>
            <a:r>
              <a:rPr lang="en-US" sz="4000" dirty="0" smtClean="0">
                <a:solidFill>
                  <a:prstClr val="black"/>
                </a:solidFill>
                <a:latin typeface="Calibri"/>
              </a:rPr>
              <a:t>?</a:t>
            </a:r>
            <a:endParaRPr lang="en-US" altLang="en-US" sz="30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568057" y="23622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86676" y="3325539"/>
            <a:ext cx="39860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28 kg</a:t>
            </a: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6477000" y="2317751"/>
            <a:ext cx="15183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i="1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7200" y="2590800"/>
            <a:ext cx="0" cy="3200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1"/>
          <p:cNvSpPr txBox="1">
            <a:spLocks noChangeArrowheads="1"/>
          </p:cNvSpPr>
          <p:nvPr/>
        </p:nvSpPr>
        <p:spPr bwMode="auto">
          <a:xfrm>
            <a:off x="186677" y="3929390"/>
            <a:ext cx="39860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: </a:t>
            </a:r>
            <a:r>
              <a:rPr lang="en-US" altLang="en-US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kg </a:t>
            </a:r>
            <a:r>
              <a:rPr lang="en-US" altLang="en-US" b="1" dirty="0" err="1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alt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b="1" dirty="0">
              <a:solidFill>
                <a:srgbClr val="008000"/>
              </a:solidFill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92670" y="4837648"/>
            <a:ext cx="34452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5 = 20 (kg)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30333" y="4150149"/>
            <a:ext cx="6349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15397" y="3530719"/>
            <a:ext cx="330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: 7 = 4 (kg)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30333" y="2895013"/>
            <a:ext cx="71992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-gam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03743" y="5472291"/>
            <a:ext cx="50948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20 kg </a:t>
            </a:r>
            <a:r>
              <a:rPr lang="en-US" sz="30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3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FF3300"/>
              </a:solidFill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311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267" grpId="0"/>
      <p:bldP spid="6" grpId="0"/>
      <p:bldP spid="11269" grpId="0"/>
      <p:bldP spid="11272" grpId="0"/>
      <p:bldP spid="10" grpId="0"/>
      <p:bldP spid="21" grpId="0"/>
      <p:bldP spid="22" grpId="0"/>
      <p:bldP spid="2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3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9|5.3|2.1|9.4|6.6|7.4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3.5|10.6|1.9|30.5|4.8|11|11.1|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8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3.5|10.6|1.9|30.5|4.8|11|11.1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3.5|10.6|1.9|30.5|4.8|11|11.1|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508</Words>
  <Application>Microsoft Office PowerPoint</Application>
  <PresentationFormat>Custom</PresentationFormat>
  <Paragraphs>98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1_Office Theme</vt:lpstr>
      <vt:lpstr>Bài toán 1:  Có 36l mật ong chia đều vào 6can. Hỏi     mỗi can đó có mấy lít mật ong?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comnguoi</dc:creator>
  <cp:lastModifiedBy>Tran Thi Ha</cp:lastModifiedBy>
  <cp:revision>16</cp:revision>
  <dcterms:created xsi:type="dcterms:W3CDTF">2021-02-18T04:37:38Z</dcterms:created>
  <dcterms:modified xsi:type="dcterms:W3CDTF">2022-03-06T08:13:15Z</dcterms:modified>
</cp:coreProperties>
</file>